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59" autoAdjust="0"/>
    <p:restoredTop sz="94660"/>
  </p:normalViewPr>
  <p:slideViewPr>
    <p:cSldViewPr>
      <p:cViewPr varScale="1">
        <p:scale>
          <a:sx n="110" d="100"/>
          <a:sy n="110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3A4D8-30F0-4503-BB47-D7E3B7455BED}" type="doc">
      <dgm:prSet loTypeId="urn:microsoft.com/office/officeart/2005/8/layout/pyramid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17F83A6A-A9D0-451D-8680-22933F87998A}">
      <dgm:prSet phldrT="[Текст]" custT="1"/>
      <dgm:spPr/>
      <dgm:t>
        <a:bodyPr/>
        <a:lstStyle/>
        <a:p>
          <a:r>
            <a:rPr lang="ru-RU" sz="2400" b="1" dirty="0" smtClean="0"/>
            <a:t>РЕАЛИЗАЦИЯ ПРОГРАММЫ</a:t>
          </a:r>
          <a:endParaRPr lang="ru-RU" sz="2400" b="1" dirty="0"/>
        </a:p>
      </dgm:t>
    </dgm:pt>
    <dgm:pt modelId="{DEF19D33-0E70-4E46-BD76-E855A897DF4B}" type="parTrans" cxnId="{09C5E343-23C7-402F-A530-FD3679292983}">
      <dgm:prSet/>
      <dgm:spPr/>
      <dgm:t>
        <a:bodyPr/>
        <a:lstStyle/>
        <a:p>
          <a:endParaRPr lang="ru-RU"/>
        </a:p>
      </dgm:t>
    </dgm:pt>
    <dgm:pt modelId="{D677E96F-BFD2-43B0-B0FF-ACAC570630C1}" type="sibTrans" cxnId="{09C5E343-23C7-402F-A530-FD3679292983}">
      <dgm:prSet/>
      <dgm:spPr/>
      <dgm:t>
        <a:bodyPr/>
        <a:lstStyle/>
        <a:p>
          <a:endParaRPr lang="ru-RU"/>
        </a:p>
      </dgm:t>
    </dgm:pt>
    <dgm:pt modelId="{CAD9CEC7-2CE0-4F36-80A8-25634C6BCDE1}">
      <dgm:prSet phldrT="[Текст]"/>
      <dgm:spPr/>
      <dgm:t>
        <a:bodyPr/>
        <a:lstStyle/>
        <a:p>
          <a:r>
            <a:rPr lang="ru-RU" b="1" dirty="0" smtClean="0"/>
            <a:t>ОРГАНИЗОВАННАЯ И БЕЗОПАСНАЯ СРЕДА</a:t>
          </a:r>
          <a:endParaRPr lang="ru-RU" b="1" dirty="0"/>
        </a:p>
      </dgm:t>
    </dgm:pt>
    <dgm:pt modelId="{96E3622D-3F65-4691-B37C-E8856CB16A6A}" type="parTrans" cxnId="{CA88261F-7AC8-4C22-835D-E7C7908A916A}">
      <dgm:prSet/>
      <dgm:spPr/>
      <dgm:t>
        <a:bodyPr/>
        <a:lstStyle/>
        <a:p>
          <a:endParaRPr lang="ru-RU"/>
        </a:p>
      </dgm:t>
    </dgm:pt>
    <dgm:pt modelId="{A48B2D25-4172-4685-87CE-74D4A466BFF6}" type="sibTrans" cxnId="{CA88261F-7AC8-4C22-835D-E7C7908A916A}">
      <dgm:prSet/>
      <dgm:spPr/>
      <dgm:t>
        <a:bodyPr/>
        <a:lstStyle/>
        <a:p>
          <a:endParaRPr lang="ru-RU"/>
        </a:p>
      </dgm:t>
    </dgm:pt>
    <dgm:pt modelId="{4B64FCBA-BB1E-4329-A402-634E1B5DA86E}">
      <dgm:prSet phldrT="[Текст]" custT="1"/>
      <dgm:spPr/>
      <dgm:t>
        <a:bodyPr/>
        <a:lstStyle/>
        <a:p>
          <a:r>
            <a:rPr lang="ru-RU" sz="2000" b="1" dirty="0" smtClean="0"/>
            <a:t>СОСТАВЛЕНИЕ ПРОГРАММЫ ЗАНЯТИЙ</a:t>
          </a:r>
          <a:endParaRPr lang="ru-RU" sz="2000" b="1" dirty="0"/>
        </a:p>
      </dgm:t>
    </dgm:pt>
    <dgm:pt modelId="{E3BEFFD9-67EF-4290-9112-312BE722F5B0}" type="parTrans" cxnId="{21E75157-26E6-4DE7-B02A-79D51E31F922}">
      <dgm:prSet/>
      <dgm:spPr/>
      <dgm:t>
        <a:bodyPr/>
        <a:lstStyle/>
        <a:p>
          <a:endParaRPr lang="ru-RU"/>
        </a:p>
      </dgm:t>
    </dgm:pt>
    <dgm:pt modelId="{251108F1-5A4D-42E0-99B5-80F52DFF0940}" type="sibTrans" cxnId="{21E75157-26E6-4DE7-B02A-79D51E31F922}">
      <dgm:prSet/>
      <dgm:spPr/>
      <dgm:t>
        <a:bodyPr/>
        <a:lstStyle/>
        <a:p>
          <a:endParaRPr lang="ru-RU"/>
        </a:p>
      </dgm:t>
    </dgm:pt>
    <dgm:pt modelId="{8BAF5AC1-ABBF-49CD-ACAF-A7789A1193D4}">
      <dgm:prSet phldrT="[Текст]" custT="1"/>
      <dgm:spPr/>
      <dgm:t>
        <a:bodyPr/>
        <a:lstStyle/>
        <a:p>
          <a:r>
            <a:rPr lang="ru-RU" sz="2400" b="1" dirty="0" smtClean="0"/>
            <a:t>ОБСЛЕДОВАНИЕ</a:t>
          </a:r>
          <a:endParaRPr lang="ru-RU" sz="2400" b="1" dirty="0"/>
        </a:p>
      </dgm:t>
    </dgm:pt>
    <dgm:pt modelId="{B9DFA35D-DDED-404A-9C26-5D8E61638376}" type="parTrans" cxnId="{22E38EBF-4419-4BF5-9474-827BC3D5C3E0}">
      <dgm:prSet/>
      <dgm:spPr/>
      <dgm:t>
        <a:bodyPr/>
        <a:lstStyle/>
        <a:p>
          <a:endParaRPr lang="ru-RU"/>
        </a:p>
      </dgm:t>
    </dgm:pt>
    <dgm:pt modelId="{A142A883-078C-487F-94DC-DCE7ABFBF860}" type="sibTrans" cxnId="{22E38EBF-4419-4BF5-9474-827BC3D5C3E0}">
      <dgm:prSet/>
      <dgm:spPr/>
      <dgm:t>
        <a:bodyPr/>
        <a:lstStyle/>
        <a:p>
          <a:endParaRPr lang="ru-RU"/>
        </a:p>
      </dgm:t>
    </dgm:pt>
    <dgm:pt modelId="{53B37D57-DFE3-4004-A3AD-6905B919D7A4}">
      <dgm:prSet phldrT="[Текст]" custT="1"/>
      <dgm:spPr/>
      <dgm:t>
        <a:bodyPr/>
        <a:lstStyle/>
        <a:p>
          <a:r>
            <a:rPr lang="ru-RU" sz="2800" b="1" dirty="0" smtClean="0"/>
            <a:t>РЕЖИМ</a:t>
          </a:r>
          <a:endParaRPr lang="ru-RU" sz="2800" b="1" dirty="0"/>
        </a:p>
      </dgm:t>
    </dgm:pt>
    <dgm:pt modelId="{12BB9BD3-916E-43B4-9042-68A64A9C710F}" type="parTrans" cxnId="{1CD44DFA-140C-4818-A87C-D9E1599016B5}">
      <dgm:prSet/>
      <dgm:spPr/>
      <dgm:t>
        <a:bodyPr/>
        <a:lstStyle/>
        <a:p>
          <a:endParaRPr lang="ru-RU"/>
        </a:p>
      </dgm:t>
    </dgm:pt>
    <dgm:pt modelId="{77F34CB3-5B3A-454D-8C75-CFE8371029A6}" type="sibTrans" cxnId="{1CD44DFA-140C-4818-A87C-D9E1599016B5}">
      <dgm:prSet/>
      <dgm:spPr/>
      <dgm:t>
        <a:bodyPr/>
        <a:lstStyle/>
        <a:p>
          <a:endParaRPr lang="ru-RU"/>
        </a:p>
      </dgm:t>
    </dgm:pt>
    <dgm:pt modelId="{48688772-C7BF-4BFF-B93C-5C132533CA3E}" type="pres">
      <dgm:prSet presAssocID="{D8E3A4D8-30F0-4503-BB47-D7E3B7455BE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0325EFB-A1CD-4B75-A820-5865B5966CC7}" type="pres">
      <dgm:prSet presAssocID="{D8E3A4D8-30F0-4503-BB47-D7E3B7455BED}" presName="pyramid" presStyleLbl="node1" presStyleIdx="0" presStyleCnt="1" custScaleX="150000" custLinFactNeighborX="-2812"/>
      <dgm:spPr/>
    </dgm:pt>
    <dgm:pt modelId="{D6169059-926F-446F-887B-E2D6D2BF8539}" type="pres">
      <dgm:prSet presAssocID="{D8E3A4D8-30F0-4503-BB47-D7E3B7455BED}" presName="theList" presStyleCnt="0"/>
      <dgm:spPr/>
    </dgm:pt>
    <dgm:pt modelId="{9D606B2E-A747-43F4-8248-D0B742045E18}" type="pres">
      <dgm:prSet presAssocID="{17F83A6A-A9D0-451D-8680-22933F87998A}" presName="aNode" presStyleLbl="fgAcc1" presStyleIdx="0" presStyleCnt="5" custScaleX="127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1E44D-BFB5-4A9F-8A0B-C5411CED6C93}" type="pres">
      <dgm:prSet presAssocID="{17F83A6A-A9D0-451D-8680-22933F87998A}" presName="aSpace" presStyleCnt="0"/>
      <dgm:spPr/>
    </dgm:pt>
    <dgm:pt modelId="{EBCB25D9-7DE4-48BA-8C50-765292BA6999}" type="pres">
      <dgm:prSet presAssocID="{CAD9CEC7-2CE0-4F36-80A8-25634C6BCDE1}" presName="aNode" presStyleLbl="fgAcc1" presStyleIdx="1" presStyleCnt="5" custScaleX="136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FFA89-40F2-4B14-BA26-31946149E877}" type="pres">
      <dgm:prSet presAssocID="{CAD9CEC7-2CE0-4F36-80A8-25634C6BCDE1}" presName="aSpace" presStyleCnt="0"/>
      <dgm:spPr/>
    </dgm:pt>
    <dgm:pt modelId="{F6241FD0-E315-4371-B9A7-71C33712E067}" type="pres">
      <dgm:prSet presAssocID="{4B64FCBA-BB1E-4329-A402-634E1B5DA86E}" presName="aNode" presStyleLbl="fgAcc1" presStyleIdx="2" presStyleCnt="5" custScaleX="133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C82F2-2F68-45AD-907E-6E1D1EDECC2E}" type="pres">
      <dgm:prSet presAssocID="{4B64FCBA-BB1E-4329-A402-634E1B5DA86E}" presName="aSpace" presStyleCnt="0"/>
      <dgm:spPr/>
    </dgm:pt>
    <dgm:pt modelId="{6F416BC8-66CA-479B-881D-4DC6857D76D5}" type="pres">
      <dgm:prSet presAssocID="{8BAF5AC1-ABBF-49CD-ACAF-A7789A1193D4}" presName="aNode" presStyleLbl="fgAcc1" presStyleIdx="3" presStyleCnt="5" custScaleX="133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F5E626-C23F-4A28-8D7B-510943AF61A5}" type="pres">
      <dgm:prSet presAssocID="{8BAF5AC1-ABBF-49CD-ACAF-A7789A1193D4}" presName="aSpace" presStyleCnt="0"/>
      <dgm:spPr/>
    </dgm:pt>
    <dgm:pt modelId="{8A9BC4D3-5590-48C6-B768-715C89D0ABC3}" type="pres">
      <dgm:prSet presAssocID="{53B37D57-DFE3-4004-A3AD-6905B919D7A4}" presName="aNode" presStyleLbl="fgAcc1" presStyleIdx="4" presStyleCnt="5" custScaleX="127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09805-A804-4E10-8DC5-31654367DAFD}" type="pres">
      <dgm:prSet presAssocID="{53B37D57-DFE3-4004-A3AD-6905B919D7A4}" presName="aSpace" presStyleCnt="0"/>
      <dgm:spPr/>
    </dgm:pt>
  </dgm:ptLst>
  <dgm:cxnLst>
    <dgm:cxn modelId="{B966953B-D390-4446-858E-12C24FC62EEC}" type="presOf" srcId="{53B37D57-DFE3-4004-A3AD-6905B919D7A4}" destId="{8A9BC4D3-5590-48C6-B768-715C89D0ABC3}" srcOrd="0" destOrd="0" presId="urn:microsoft.com/office/officeart/2005/8/layout/pyramid2"/>
    <dgm:cxn modelId="{09C5E343-23C7-402F-A530-FD3679292983}" srcId="{D8E3A4D8-30F0-4503-BB47-D7E3B7455BED}" destId="{17F83A6A-A9D0-451D-8680-22933F87998A}" srcOrd="0" destOrd="0" parTransId="{DEF19D33-0E70-4E46-BD76-E855A897DF4B}" sibTransId="{D677E96F-BFD2-43B0-B0FF-ACAC570630C1}"/>
    <dgm:cxn modelId="{D24D391A-83C8-4B2C-8AB3-C62C92805000}" type="presOf" srcId="{4B64FCBA-BB1E-4329-A402-634E1B5DA86E}" destId="{F6241FD0-E315-4371-B9A7-71C33712E067}" srcOrd="0" destOrd="0" presId="urn:microsoft.com/office/officeart/2005/8/layout/pyramid2"/>
    <dgm:cxn modelId="{21E75157-26E6-4DE7-B02A-79D51E31F922}" srcId="{D8E3A4D8-30F0-4503-BB47-D7E3B7455BED}" destId="{4B64FCBA-BB1E-4329-A402-634E1B5DA86E}" srcOrd="2" destOrd="0" parTransId="{E3BEFFD9-67EF-4290-9112-312BE722F5B0}" sibTransId="{251108F1-5A4D-42E0-99B5-80F52DFF0940}"/>
    <dgm:cxn modelId="{3A4FEC28-E34D-4548-B056-215F4466045D}" type="presOf" srcId="{17F83A6A-A9D0-451D-8680-22933F87998A}" destId="{9D606B2E-A747-43F4-8248-D0B742045E18}" srcOrd="0" destOrd="0" presId="urn:microsoft.com/office/officeart/2005/8/layout/pyramid2"/>
    <dgm:cxn modelId="{22E38EBF-4419-4BF5-9474-827BC3D5C3E0}" srcId="{D8E3A4D8-30F0-4503-BB47-D7E3B7455BED}" destId="{8BAF5AC1-ABBF-49CD-ACAF-A7789A1193D4}" srcOrd="3" destOrd="0" parTransId="{B9DFA35D-DDED-404A-9C26-5D8E61638376}" sibTransId="{A142A883-078C-487F-94DC-DCE7ABFBF860}"/>
    <dgm:cxn modelId="{8FFA1058-27BD-4B63-867E-FE420FE7D2E3}" type="presOf" srcId="{CAD9CEC7-2CE0-4F36-80A8-25634C6BCDE1}" destId="{EBCB25D9-7DE4-48BA-8C50-765292BA6999}" srcOrd="0" destOrd="0" presId="urn:microsoft.com/office/officeart/2005/8/layout/pyramid2"/>
    <dgm:cxn modelId="{CA88261F-7AC8-4C22-835D-E7C7908A916A}" srcId="{D8E3A4D8-30F0-4503-BB47-D7E3B7455BED}" destId="{CAD9CEC7-2CE0-4F36-80A8-25634C6BCDE1}" srcOrd="1" destOrd="0" parTransId="{96E3622D-3F65-4691-B37C-E8856CB16A6A}" sibTransId="{A48B2D25-4172-4685-87CE-74D4A466BFF6}"/>
    <dgm:cxn modelId="{1CD44DFA-140C-4818-A87C-D9E1599016B5}" srcId="{D8E3A4D8-30F0-4503-BB47-D7E3B7455BED}" destId="{53B37D57-DFE3-4004-A3AD-6905B919D7A4}" srcOrd="4" destOrd="0" parTransId="{12BB9BD3-916E-43B4-9042-68A64A9C710F}" sibTransId="{77F34CB3-5B3A-454D-8C75-CFE8371029A6}"/>
    <dgm:cxn modelId="{01DFA4E8-5FD4-41C1-85A3-14229205E606}" type="presOf" srcId="{8BAF5AC1-ABBF-49CD-ACAF-A7789A1193D4}" destId="{6F416BC8-66CA-479B-881D-4DC6857D76D5}" srcOrd="0" destOrd="0" presId="urn:microsoft.com/office/officeart/2005/8/layout/pyramid2"/>
    <dgm:cxn modelId="{2C41D011-D0F7-4BAA-A9B7-E24483AE22EC}" type="presOf" srcId="{D8E3A4D8-30F0-4503-BB47-D7E3B7455BED}" destId="{48688772-C7BF-4BFF-B93C-5C132533CA3E}" srcOrd="0" destOrd="0" presId="urn:microsoft.com/office/officeart/2005/8/layout/pyramid2"/>
    <dgm:cxn modelId="{293B5BBF-1664-4E38-9E22-2DB8BCFB0B40}" type="presParOf" srcId="{48688772-C7BF-4BFF-B93C-5C132533CA3E}" destId="{00325EFB-A1CD-4B75-A820-5865B5966CC7}" srcOrd="0" destOrd="0" presId="urn:microsoft.com/office/officeart/2005/8/layout/pyramid2"/>
    <dgm:cxn modelId="{E67EEE3F-677C-4FD7-A209-2036B157413F}" type="presParOf" srcId="{48688772-C7BF-4BFF-B93C-5C132533CA3E}" destId="{D6169059-926F-446F-887B-E2D6D2BF8539}" srcOrd="1" destOrd="0" presId="urn:microsoft.com/office/officeart/2005/8/layout/pyramid2"/>
    <dgm:cxn modelId="{365B2739-2D77-47B7-854A-B0B1D8EAD1D6}" type="presParOf" srcId="{D6169059-926F-446F-887B-E2D6D2BF8539}" destId="{9D606B2E-A747-43F4-8248-D0B742045E18}" srcOrd="0" destOrd="0" presId="urn:microsoft.com/office/officeart/2005/8/layout/pyramid2"/>
    <dgm:cxn modelId="{96B49CDF-C3A5-46F0-8640-ECD525DB9EF4}" type="presParOf" srcId="{D6169059-926F-446F-887B-E2D6D2BF8539}" destId="{9401E44D-BFB5-4A9F-8A0B-C5411CED6C93}" srcOrd="1" destOrd="0" presId="urn:microsoft.com/office/officeart/2005/8/layout/pyramid2"/>
    <dgm:cxn modelId="{80E2484A-68B4-47DB-AACC-D0D0705C731B}" type="presParOf" srcId="{D6169059-926F-446F-887B-E2D6D2BF8539}" destId="{EBCB25D9-7DE4-48BA-8C50-765292BA6999}" srcOrd="2" destOrd="0" presId="urn:microsoft.com/office/officeart/2005/8/layout/pyramid2"/>
    <dgm:cxn modelId="{15BEC1F9-9AE9-4361-B167-530598EE1CC3}" type="presParOf" srcId="{D6169059-926F-446F-887B-E2D6D2BF8539}" destId="{19CFFA89-40F2-4B14-BA26-31946149E877}" srcOrd="3" destOrd="0" presId="urn:microsoft.com/office/officeart/2005/8/layout/pyramid2"/>
    <dgm:cxn modelId="{D5A65918-B183-45B7-8F7F-6EAE07D29F72}" type="presParOf" srcId="{D6169059-926F-446F-887B-E2D6D2BF8539}" destId="{F6241FD0-E315-4371-B9A7-71C33712E067}" srcOrd="4" destOrd="0" presId="urn:microsoft.com/office/officeart/2005/8/layout/pyramid2"/>
    <dgm:cxn modelId="{EE96D13D-F7FD-4E3B-9181-248842607AA4}" type="presParOf" srcId="{D6169059-926F-446F-887B-E2D6D2BF8539}" destId="{FFFC82F2-2F68-45AD-907E-6E1D1EDECC2E}" srcOrd="5" destOrd="0" presId="urn:microsoft.com/office/officeart/2005/8/layout/pyramid2"/>
    <dgm:cxn modelId="{2265A28F-13FA-45A7-896A-B96550CB4605}" type="presParOf" srcId="{D6169059-926F-446F-887B-E2D6D2BF8539}" destId="{6F416BC8-66CA-479B-881D-4DC6857D76D5}" srcOrd="6" destOrd="0" presId="urn:microsoft.com/office/officeart/2005/8/layout/pyramid2"/>
    <dgm:cxn modelId="{A4C833AD-7239-4B37-AC1B-2AFC8AEBD912}" type="presParOf" srcId="{D6169059-926F-446F-887B-E2D6D2BF8539}" destId="{0DF5E626-C23F-4A28-8D7B-510943AF61A5}" srcOrd="7" destOrd="0" presId="urn:microsoft.com/office/officeart/2005/8/layout/pyramid2"/>
    <dgm:cxn modelId="{FF66D4CE-FE00-4774-937E-A286E0F30C29}" type="presParOf" srcId="{D6169059-926F-446F-887B-E2D6D2BF8539}" destId="{8A9BC4D3-5590-48C6-B768-715C89D0ABC3}" srcOrd="8" destOrd="0" presId="urn:microsoft.com/office/officeart/2005/8/layout/pyramid2"/>
    <dgm:cxn modelId="{F54F47FB-DD9F-4437-BC12-7A565B160217}" type="presParOf" srcId="{D6169059-926F-446F-887B-E2D6D2BF8539}" destId="{39809805-A804-4E10-8DC5-31654367DAFD}" srcOrd="9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325EFB-A1CD-4B75-A820-5865B5966CC7}">
      <dsp:nvSpPr>
        <dsp:cNvPr id="0" name=""/>
        <dsp:cNvSpPr/>
      </dsp:nvSpPr>
      <dsp:spPr>
        <a:xfrm>
          <a:off x="144031" y="0"/>
          <a:ext cx="5760640" cy="5760640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06B2E-A747-43F4-8248-D0B742045E18}">
      <dsp:nvSpPr>
        <dsp:cNvPr id="0" name=""/>
        <dsp:cNvSpPr/>
      </dsp:nvSpPr>
      <dsp:spPr>
        <a:xfrm>
          <a:off x="2784301" y="576626"/>
          <a:ext cx="3192364" cy="8190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РЕАЛИЗАЦИЯ ПРОГРАММЫ</a:t>
          </a:r>
          <a:endParaRPr lang="ru-RU" sz="2400" b="1" kern="1200" dirty="0"/>
        </a:p>
      </dsp:txBody>
      <dsp:txXfrm>
        <a:off x="2784301" y="576626"/>
        <a:ext cx="3192364" cy="819090"/>
      </dsp:txXfrm>
    </dsp:sp>
    <dsp:sp modelId="{EBCB25D9-7DE4-48BA-8C50-765292BA6999}">
      <dsp:nvSpPr>
        <dsp:cNvPr id="0" name=""/>
        <dsp:cNvSpPr/>
      </dsp:nvSpPr>
      <dsp:spPr>
        <a:xfrm>
          <a:off x="2676287" y="1498103"/>
          <a:ext cx="3408392" cy="8190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ОРГАНИЗОВАННАЯ И БЕЗОПАСНАЯ СРЕДА</a:t>
          </a:r>
          <a:endParaRPr lang="ru-RU" sz="2000" b="1" kern="1200" dirty="0"/>
        </a:p>
      </dsp:txBody>
      <dsp:txXfrm>
        <a:off x="2676287" y="1498103"/>
        <a:ext cx="3408392" cy="819090"/>
      </dsp:txXfrm>
    </dsp:sp>
    <dsp:sp modelId="{F6241FD0-E315-4371-B9A7-71C33712E067}">
      <dsp:nvSpPr>
        <dsp:cNvPr id="0" name=""/>
        <dsp:cNvSpPr/>
      </dsp:nvSpPr>
      <dsp:spPr>
        <a:xfrm>
          <a:off x="2712296" y="2419581"/>
          <a:ext cx="3336374" cy="8190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СОСТАВЛЕНИЕ ПРОГРАММЫ ЗАНЯТИЙ</a:t>
          </a:r>
          <a:endParaRPr lang="ru-RU" sz="2000" b="1" kern="1200" dirty="0"/>
        </a:p>
      </dsp:txBody>
      <dsp:txXfrm>
        <a:off x="2712296" y="2419581"/>
        <a:ext cx="3336374" cy="819090"/>
      </dsp:txXfrm>
    </dsp:sp>
    <dsp:sp modelId="{6F416BC8-66CA-479B-881D-4DC6857D76D5}">
      <dsp:nvSpPr>
        <dsp:cNvPr id="0" name=""/>
        <dsp:cNvSpPr/>
      </dsp:nvSpPr>
      <dsp:spPr>
        <a:xfrm>
          <a:off x="2712296" y="3341058"/>
          <a:ext cx="3336374" cy="8190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ОБСЛЕДОВАНИЕ</a:t>
          </a:r>
          <a:endParaRPr lang="ru-RU" sz="2400" b="1" kern="1200" dirty="0"/>
        </a:p>
      </dsp:txBody>
      <dsp:txXfrm>
        <a:off x="2712296" y="3341058"/>
        <a:ext cx="3336374" cy="819090"/>
      </dsp:txXfrm>
    </dsp:sp>
    <dsp:sp modelId="{8A9BC4D3-5590-48C6-B768-715C89D0ABC3}">
      <dsp:nvSpPr>
        <dsp:cNvPr id="0" name=""/>
        <dsp:cNvSpPr/>
      </dsp:nvSpPr>
      <dsp:spPr>
        <a:xfrm>
          <a:off x="2784301" y="4262536"/>
          <a:ext cx="3192364" cy="8190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РЕЖИМ</a:t>
          </a:r>
          <a:endParaRPr lang="ru-RU" sz="2800" b="1" kern="1200" dirty="0"/>
        </a:p>
      </dsp:txBody>
      <dsp:txXfrm>
        <a:off x="2784301" y="4262536"/>
        <a:ext cx="3192364" cy="819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demiart.ru/forum/uploads6/post-189248-12804894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03648" y="1916832"/>
            <a:ext cx="6408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Взаимодействие специалистов ранней помощи с родителями </a:t>
            </a:r>
          </a:p>
          <a:p>
            <a:pPr algn="ctr"/>
            <a:r>
              <a:rPr lang="ru-RU" sz="3200" b="1" dirty="0" smtClean="0"/>
              <a:t>в процессе формирования базовых социальных навыков у детей раннего возраста</a:t>
            </a:r>
            <a:endParaRPr lang="ru-RU" sz="3200" b="1" dirty="0"/>
          </a:p>
        </p:txBody>
      </p:sp>
      <p:pic>
        <p:nvPicPr>
          <p:cNvPr id="1030" name="Picture 6" descr="https://img2.freepng.ru/20180823/byg/kisspng-vector-graphics-portable-network-graphics-family-i-babysafety-5b7e3826f0cee1.905908211534998566986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020272" y="260648"/>
            <a:ext cx="1350150" cy="10801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00364" y="5000636"/>
            <a:ext cx="5286412" cy="1143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Учитель-дефектолог отделения развития и реабилитации детей раннего и дошкольного возраста «От колыбели до школы» ОКУ ЦППМСП </a:t>
            </a:r>
          </a:p>
          <a:p>
            <a:pPr algn="ctr"/>
            <a:r>
              <a:rPr lang="ru-RU" sz="2400" dirty="0" smtClean="0"/>
              <a:t>Карпенко Ольга Юрьевна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3568" y="0"/>
            <a:ext cx="784887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Пользуется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туалетом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Остается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сухим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31F20"/>
              </a:solidFill>
              <a:latin typeface="Calibr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u="sng" dirty="0" smtClean="0">
                <a:solidFill>
                  <a:srgbClr val="231F20"/>
                </a:solidFill>
                <a:latin typeface="Calibri"/>
                <a:cs typeface="Times New Roman" pitchFamily="18" charset="0"/>
              </a:rPr>
              <a:t>ЦЕПОЧКА ПОСЛЕДОВАТЕЛЬНЫХ ДЕЙСТВИЙ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u="sng" dirty="0" smtClean="0">
                <a:solidFill>
                  <a:srgbClr val="231F20"/>
                </a:solidFill>
                <a:latin typeface="Calibri"/>
                <a:cs typeface="Times New Roman" pitchFamily="18" charset="0"/>
              </a:rPr>
              <a:t>(продолжение)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2420888"/>
          <a:ext cx="8064896" cy="3946525"/>
        </p:xfrm>
        <a:graphic>
          <a:graphicData uri="http://schemas.openxmlformats.org/drawingml/2006/table">
            <a:tbl>
              <a:tblPr/>
              <a:tblGrid>
                <a:gridCol w="8064896"/>
              </a:tblGrid>
              <a:tr h="647700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en-US" sz="2800" spc="-5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Встать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8.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Оторвать</a:t>
                      </a:r>
                      <a:r>
                        <a:rPr lang="en-US" sz="2800" spc="-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бумагу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9.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Вытереть</a:t>
                      </a:r>
                      <a:r>
                        <a:rPr lang="en-US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попу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10.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Надеть</a:t>
                      </a:r>
                      <a:r>
                        <a:rPr lang="en-US" sz="2800" spc="-8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8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трусы, </a:t>
                      </a:r>
                      <a:r>
                        <a:rPr lang="en-US" sz="2800" spc="-5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11.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Вылить</a:t>
                      </a:r>
                      <a:r>
                        <a:rPr lang="en-US" sz="2800" spc="-3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горшок</a:t>
                      </a:r>
                      <a:r>
                        <a:rPr lang="en-US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800" spc="3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спустить</a:t>
                      </a:r>
                      <a:r>
                        <a:rPr lang="en-US" sz="2800" spc="-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воду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12.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Вымыть</a:t>
                      </a:r>
                      <a:r>
                        <a:rPr lang="en-US" sz="2800" spc="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en-US" sz="2800" spc="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вытереть</a:t>
                      </a:r>
                      <a:r>
                        <a:rPr lang="en-US" sz="2800" spc="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руки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268872"/>
            <a:ext cx="83439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пьет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самостоятельно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980728"/>
          <a:ext cx="8316416" cy="4671144"/>
        </p:xfrm>
        <a:graphic>
          <a:graphicData uri="http://schemas.openxmlformats.org/drawingml/2006/table">
            <a:tbl>
              <a:tblPr/>
              <a:tblGrid>
                <a:gridCol w="8316416"/>
              </a:tblGrid>
              <a:tr h="425450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400" b="0" u="sng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400" b="0" u="sng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0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400" b="0" u="sng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0" u="sng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0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000" b="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582662">
                <a:tc>
                  <a:txBody>
                    <a:bodyPr/>
                    <a:lstStyle/>
                    <a:p>
                      <a:pPr marL="68580" marR="31559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31559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Принять</a:t>
                      </a:r>
                      <a:r>
                        <a:rPr lang="ru-RU" sz="2800" spc="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решение</a:t>
                      </a:r>
                      <a:r>
                        <a:rPr lang="ru-RU" sz="2800" spc="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кушать</a:t>
                      </a:r>
                      <a:r>
                        <a:rPr lang="ru-RU" sz="2800" spc="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2800" spc="7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есть</a:t>
                      </a:r>
                      <a:r>
                        <a:rPr lang="ru-RU" sz="2800" spc="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или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пить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Сесть</a:t>
                      </a:r>
                      <a:r>
                        <a:rPr lang="en-US" sz="2800" spc="-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en-US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стол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marL="68580">
                        <a:lnSpc>
                          <a:spcPts val="127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Еда</a:t>
                      </a:r>
                      <a:r>
                        <a:rPr lang="ru-RU" sz="2800" spc="-1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руками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260350" indent="-635">
                        <a:lnSpc>
                          <a:spcPts val="12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ru-RU" sz="2800" spc="-1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60350" indent="-635">
                        <a:lnSpc>
                          <a:spcPts val="12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2800" spc="-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есть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держа</a:t>
                      </a:r>
                      <a:r>
                        <a:rPr lang="ru-RU" sz="2800" spc="-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еду</a:t>
                      </a:r>
                      <a:r>
                        <a:rPr lang="ru-RU" sz="2800" spc="-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руке</a:t>
                      </a:r>
                      <a:r>
                        <a:rPr lang="ru-RU" sz="2800" spc="-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хлеб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-1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сухарик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16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банан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);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0132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0132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есть</a:t>
                      </a:r>
                      <a:r>
                        <a:rPr lang="ru-RU" sz="2800" spc="6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мелкие</a:t>
                      </a:r>
                      <a:r>
                        <a:rPr lang="ru-RU" sz="2800" spc="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кусочки</a:t>
                      </a:r>
                      <a:r>
                        <a:rPr lang="ru-RU" sz="2800" spc="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пищи</a:t>
                      </a:r>
                      <a:r>
                        <a:rPr lang="ru-RU" sz="2800" spc="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руками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800" spc="13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кусочки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-1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0132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-1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0132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сыра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5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овощей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5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мясо и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2800" spc="-14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0025">
                <a:tc>
                  <a:txBody>
                    <a:bodyPr/>
                    <a:lstStyle/>
                    <a:p>
                      <a:pPr marL="68580" marR="194754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94754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Еда</a:t>
                      </a:r>
                      <a:r>
                        <a:rPr lang="ru-RU" sz="2800" spc="-14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ложкой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800" spc="13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ложку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02870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02870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опустить</a:t>
                      </a:r>
                      <a:r>
                        <a:rPr lang="ru-RU" sz="2800" spc="-4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ложку</a:t>
                      </a:r>
                      <a:r>
                        <a:rPr lang="ru-RU" sz="2800" spc="-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тарелку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3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зачерпнуть</a:t>
                      </a:r>
                      <a:r>
                        <a:rPr lang="ru-RU" sz="28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еду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10236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10236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донести</a:t>
                      </a:r>
                      <a:r>
                        <a:rPr lang="ru-RU" sz="2800" spc="-5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ложку</a:t>
                      </a:r>
                      <a:r>
                        <a:rPr lang="ru-RU" sz="2800" spc="-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800" spc="-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рта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не</a:t>
                      </a:r>
                      <a:r>
                        <a:rPr lang="ru-RU" sz="2800" spc="1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переворачивая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55880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55880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снять</a:t>
                      </a:r>
                      <a:r>
                        <a:rPr lang="ru-RU" sz="2800" spc="-19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губами</a:t>
                      </a:r>
                      <a:r>
                        <a:rPr lang="ru-RU" sz="2800" spc="-1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пищу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-12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закрыть</a:t>
                      </a:r>
                      <a:r>
                        <a:rPr lang="ru-RU" sz="2800" spc="-1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3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прожевать</a:t>
                      </a:r>
                      <a:r>
                        <a:rPr lang="ru-RU" sz="2800" spc="-1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1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-18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55880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-18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558800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проглотить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260648"/>
            <a:ext cx="8343951" cy="59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пьет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самостоятельно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196752"/>
          <a:ext cx="8460432" cy="3391581"/>
        </p:xfrm>
        <a:graphic>
          <a:graphicData uri="http://schemas.openxmlformats.org/drawingml/2006/table">
            <a:tbl>
              <a:tblPr/>
              <a:tblGrid>
                <a:gridCol w="8460432"/>
              </a:tblGrid>
              <a:tr h="343581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800" b="1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800" b="1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941002">
                <a:tc>
                  <a:txBody>
                    <a:bodyPr/>
                    <a:lstStyle/>
                    <a:p>
                      <a:pPr marL="68580" marR="196659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9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96659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9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96659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96659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Еда</a:t>
                      </a:r>
                      <a:r>
                        <a:rPr lang="ru-RU" sz="2800" spc="-14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вилкой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800" spc="13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ru-RU" sz="2800" spc="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вилку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26301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26301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26301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донести</a:t>
                      </a:r>
                      <a:r>
                        <a:rPr lang="ru-RU" sz="2800" spc="-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800" spc="-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тарелки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3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13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26301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13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26301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26301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наколоть</a:t>
                      </a:r>
                      <a:r>
                        <a:rPr lang="ru-RU" sz="2800" spc="3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кусочек</a:t>
                      </a:r>
                      <a:r>
                        <a:rPr lang="ru-RU" sz="2800" spc="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еды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донести</a:t>
                      </a:r>
                      <a:r>
                        <a:rPr lang="ru-RU" sz="2800" spc="-16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800" spc="-1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рта</a:t>
                      </a:r>
                      <a:r>
                        <a:rPr lang="ru-RU" sz="2800" spc="-1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1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положить</a:t>
                      </a:r>
                      <a:r>
                        <a:rPr lang="ru-RU" sz="2800" spc="-1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1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1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11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11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закрыть</a:t>
                      </a:r>
                      <a:r>
                        <a:rPr lang="ru-RU" sz="2800" spc="-13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1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снять</a:t>
                      </a:r>
                      <a:r>
                        <a:rPr lang="ru-RU" sz="2800" spc="-13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пищу</a:t>
                      </a:r>
                      <a:r>
                        <a:rPr lang="ru-RU" sz="2800" spc="-1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800" spc="-1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вилки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2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12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12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3878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прожевать</a:t>
                      </a:r>
                      <a:r>
                        <a:rPr lang="ru-RU" sz="2800" spc="-19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1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проглотить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260648"/>
            <a:ext cx="8343951" cy="59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пьет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самостоятельно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268760"/>
          <a:ext cx="7848871" cy="5097464"/>
        </p:xfrm>
        <a:graphic>
          <a:graphicData uri="http://schemas.openxmlformats.org/drawingml/2006/table">
            <a:tbl>
              <a:tblPr/>
              <a:tblGrid>
                <a:gridCol w="7848871"/>
              </a:tblGrid>
              <a:tr h="1147764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400" b="1" u="sng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400" b="1" u="sng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0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2276062">
                <a:tc>
                  <a:txBody>
                    <a:bodyPr/>
                    <a:lstStyle/>
                    <a:p>
                      <a:pPr marL="68580" marR="167259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7259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Питье</a:t>
                      </a:r>
                      <a:r>
                        <a:rPr lang="ru-RU" sz="2800" spc="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из</a:t>
                      </a:r>
                      <a:r>
                        <a:rPr lang="ru-RU" sz="2800" spc="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чашки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67259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67259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ru-RU" sz="2800" spc="9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чашку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67259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67259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поднести</a:t>
                      </a:r>
                      <a:r>
                        <a:rPr lang="ru-RU" sz="2800" spc="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ко</a:t>
                      </a:r>
                      <a:r>
                        <a:rPr lang="ru-RU" sz="2800" spc="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рту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8699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8699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8699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положить</a:t>
                      </a:r>
                      <a:r>
                        <a:rPr lang="en-US" sz="2800" spc="-9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край</a:t>
                      </a:r>
                      <a:r>
                        <a:rPr lang="en-US" sz="2800" spc="-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чашки</a:t>
                      </a:r>
                      <a:r>
                        <a:rPr lang="en-US" sz="2800" spc="-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2800" spc="-9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нижнюю</a:t>
                      </a:r>
                      <a:r>
                        <a:rPr lang="en-US" sz="2800" spc="-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губу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8699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8699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86995" indent="-6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сделать</a:t>
                      </a:r>
                      <a:r>
                        <a:rPr lang="en-US" sz="2800" spc="-12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глоток</a:t>
                      </a:r>
                      <a:r>
                        <a:rPr lang="en-US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3049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3049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3049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закрыть</a:t>
                      </a:r>
                      <a:r>
                        <a:rPr lang="ru-RU" sz="2800" spc="6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1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11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3049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11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3049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spc="115" dirty="0" smtClean="0">
                        <a:solidFill>
                          <a:srgbClr val="231F2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3049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проглотить</a:t>
                      </a:r>
                      <a:r>
                        <a:rPr lang="ru-RU" sz="2800" spc="2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жидкость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поставить</a:t>
                      </a: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чашку</a:t>
                      </a:r>
                      <a:r>
                        <a:rPr lang="ru-RU" sz="2800" spc="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стол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делать</a:t>
                      </a:r>
                      <a:r>
                        <a:rPr lang="en-US" sz="2800" spc="-1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несколько</a:t>
                      </a:r>
                      <a:r>
                        <a:rPr lang="en-US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глотков</a:t>
                      </a:r>
                      <a:r>
                        <a:rPr lang="en-US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подряд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260648"/>
            <a:ext cx="8343951" cy="59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пьет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самостоятельно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99592" y="1052736"/>
          <a:ext cx="7992888" cy="4458138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303104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400" b="1" u="sng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400" b="1" u="sng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0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867284">
                <a:tc>
                  <a:txBody>
                    <a:bodyPr/>
                    <a:lstStyle/>
                    <a:p>
                      <a:pPr marL="68580">
                        <a:lnSpc>
                          <a:spcPts val="127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7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Питье</a:t>
                      </a:r>
                      <a:r>
                        <a:rPr lang="ru-RU" sz="2800" spc="3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через</a:t>
                      </a:r>
                      <a:r>
                        <a:rPr lang="ru-RU" sz="2800" spc="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соломинку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165100" indent="-635">
                        <a:lnSpc>
                          <a:spcPts val="12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5100" indent="-635">
                        <a:lnSpc>
                          <a:spcPts val="12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ru-RU" sz="2800" spc="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пакетик</a:t>
                      </a:r>
                      <a:r>
                        <a:rPr lang="ru-RU" sz="2800" spc="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800" spc="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соком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7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вставить</a:t>
                      </a:r>
                      <a:r>
                        <a:rPr lang="ru-RU" sz="2800" spc="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него</a:t>
                      </a:r>
                      <a:r>
                        <a:rPr lang="ru-RU" sz="2800" spc="1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12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5100" indent="-635">
                        <a:lnSpc>
                          <a:spcPts val="12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ru-RU" sz="2800" spc="12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5100" indent="-635">
                        <a:lnSpc>
                          <a:spcPts val="12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соломинку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вставить</a:t>
                      </a:r>
                      <a:r>
                        <a:rPr lang="ru-RU" sz="2800" spc="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соломинку</a:t>
                      </a:r>
                      <a:r>
                        <a:rPr lang="ru-RU" sz="2800" spc="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389890" indent="-635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389890" indent="-635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втянуть</a:t>
                      </a:r>
                      <a:r>
                        <a:rPr lang="ru-RU" sz="2800" spc="5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жидкость</a:t>
                      </a:r>
                      <a:r>
                        <a:rPr lang="ru-RU" sz="2800" spc="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через</a:t>
                      </a:r>
                      <a:r>
                        <a:rPr lang="ru-RU" sz="2800" spc="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соломинку и</a:t>
                      </a:r>
                      <a:r>
                        <a:rPr lang="ru-RU" sz="2800" spc="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4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389890" indent="-635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2800" spc="4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389890" indent="-635">
                        <a:lnSpc>
                          <a:spcPts val="12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проглотить</a:t>
                      </a:r>
                      <a:r>
                        <a:rPr lang="ru-RU" sz="2800" spc="4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ее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283">
                <a:tc>
                  <a:txBody>
                    <a:bodyPr/>
                    <a:lstStyle/>
                    <a:p>
                      <a:pPr marL="68580" marR="109156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09156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Вытереть</a:t>
                      </a:r>
                      <a:r>
                        <a:rPr lang="ru-RU" sz="2800" spc="-14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салфеткой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800" spc="14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ru-RU" sz="2800" spc="-19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</a:t>
                      </a:r>
                      <a:r>
                        <a:rPr lang="ru-RU" sz="2800" spc="-19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стола</a:t>
                      </a:r>
                      <a:r>
                        <a:rPr lang="ru-RU" sz="2800" spc="-19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-19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09156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spc="-19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09156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spc="-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салфетку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2800" spc="14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вытереть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рот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положить</a:t>
                      </a:r>
                      <a:r>
                        <a:rPr lang="en-US" sz="2800" spc="-12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салфетку</a:t>
                      </a:r>
                      <a:r>
                        <a:rPr lang="en-US" sz="2800" spc="-1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2800" spc="-1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1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стол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551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Поблагодарить</a:t>
                      </a:r>
                      <a:r>
                        <a:rPr lang="ru-RU" sz="2800" spc="-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встать</a:t>
                      </a:r>
                      <a:r>
                        <a:rPr lang="ru-RU" sz="2800" spc="-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из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ru-RU" sz="2800" spc="-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стола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83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Отнести</a:t>
                      </a:r>
                      <a:r>
                        <a:rPr lang="ru-RU" sz="2800" spc="-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посуду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мойку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вымыть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ее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47056" y="188640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Навык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Снимает и надевает носки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980728"/>
          <a:ext cx="8100392" cy="5050842"/>
        </p:xfrm>
        <a:graphic>
          <a:graphicData uri="http://schemas.openxmlformats.org/drawingml/2006/table">
            <a:tbl>
              <a:tblPr/>
              <a:tblGrid>
                <a:gridCol w="8100392"/>
              </a:tblGrid>
              <a:tr h="350521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400" b="1" u="sng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400" b="1" u="sng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u="sng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0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593141">
                <a:tc>
                  <a:txBody>
                    <a:bodyPr/>
                    <a:lstStyle/>
                    <a:p>
                      <a:pPr marL="6858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СНИМАТЬ НОСКИ</a:t>
                      </a:r>
                    </a:p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Принять</a:t>
                      </a:r>
                      <a:r>
                        <a:rPr lang="en-US" sz="2800" spc="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решение</a:t>
                      </a:r>
                      <a:r>
                        <a:rPr lang="en-US" sz="2800" spc="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снять</a:t>
                      </a:r>
                      <a:r>
                        <a:rPr lang="en-US" sz="2800" spc="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носки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141">
                <a:tc>
                  <a:txBody>
                    <a:bodyPr/>
                    <a:lstStyle/>
                    <a:p>
                      <a:pPr marL="68580" marR="7188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7188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Сесть</a:t>
                      </a:r>
                      <a:r>
                        <a:rPr lang="ru-RU" sz="2800" spc="-2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стульчик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ровную поверхность</a:t>
                      </a:r>
                      <a:r>
                        <a:rPr lang="ru-RU" sz="2800" spc="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2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7188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spc="2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7188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spc="-10" dirty="0" smtClean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8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диван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141">
                <a:tc>
                  <a:txBody>
                    <a:bodyPr/>
                    <a:lstStyle/>
                    <a:p>
                      <a:pPr marL="68580" marR="1682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82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Поднять</a:t>
                      </a:r>
                      <a:r>
                        <a:rPr lang="ru-RU" sz="2800" spc="-2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одну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ногу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4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сохраняя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этом</a:t>
                      </a:r>
                      <a:r>
                        <a:rPr lang="ru-RU" sz="2800" spc="1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12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82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spc="12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82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равновесие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141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Снять</a:t>
                      </a:r>
                      <a:r>
                        <a:rPr lang="en-US" sz="2800" spc="-1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носок</a:t>
                      </a:r>
                      <a:r>
                        <a:rPr lang="en-US" sz="2800" spc="-1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en-US" sz="2800" spc="-1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пятки</a:t>
                      </a:r>
                      <a:r>
                        <a:rPr lang="en-US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141">
                <a:tc>
                  <a:txBody>
                    <a:bodyPr/>
                    <a:lstStyle/>
                    <a:p>
                      <a:pPr marL="68580" marR="15367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367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Потянуть</a:t>
                      </a:r>
                      <a:r>
                        <a:rPr lang="ru-RU" sz="2800" spc="-2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мысок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носка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стянуть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его </a:t>
                      </a: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367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spc="-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367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полностью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47056" y="188640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Навык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Снимает и надевает носки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9632" y="1396999"/>
          <a:ext cx="7776864" cy="4552806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359741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400" b="1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400" b="1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598673">
                <a:tc>
                  <a:txBody>
                    <a:bodyPr/>
                    <a:lstStyle/>
                    <a:p>
                      <a:pPr marL="68580"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Надевать</a:t>
                      </a:r>
                      <a:r>
                        <a:rPr lang="en-US" sz="2800" b="1" spc="-130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носки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98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Принять</a:t>
                      </a:r>
                      <a:r>
                        <a:rPr lang="en-US" sz="2800" spc="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решение</a:t>
                      </a:r>
                      <a:r>
                        <a:rPr lang="en-US" sz="2800" spc="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надеть</a:t>
                      </a:r>
                      <a:r>
                        <a:rPr lang="en-US" sz="2800" spc="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носки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98">
                <a:tc>
                  <a:txBody>
                    <a:bodyPr/>
                    <a:lstStyle/>
                    <a:p>
                      <a:pPr marL="68580" marR="2597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597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ru-RU" sz="2800" spc="-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носок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двумя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руками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так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spc="5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чтобы пятка</a:t>
                      </a:r>
                      <a:r>
                        <a:rPr lang="ru-RU" sz="2800" spc="-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-8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597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spc="-8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597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была</a:t>
                      </a:r>
                      <a:r>
                        <a:rPr lang="ru-RU" sz="2800" spc="-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сзади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98">
                <a:tc>
                  <a:txBody>
                    <a:bodyPr/>
                    <a:lstStyle/>
                    <a:p>
                      <a:pPr marL="68580" marR="1581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81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Вставить</a:t>
                      </a:r>
                      <a:r>
                        <a:rPr lang="ru-RU" sz="2800" spc="-19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1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носок</a:t>
                      </a:r>
                      <a:r>
                        <a:rPr lang="ru-RU" sz="2800" spc="-19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большие</a:t>
                      </a:r>
                      <a:r>
                        <a:rPr lang="ru-RU" sz="2800" spc="-1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пальцы</a:t>
                      </a:r>
                      <a:r>
                        <a:rPr lang="ru-RU" sz="2800" spc="-1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 и</a:t>
                      </a:r>
                      <a:r>
                        <a:rPr lang="ru-RU" sz="2800" spc="-1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800" spc="-15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81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spc="-15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811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собрать</a:t>
                      </a:r>
                      <a:r>
                        <a:rPr lang="ru-RU" sz="2800" spc="-15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его</a:t>
                      </a:r>
                      <a:r>
                        <a:rPr lang="ru-RU" sz="2800" spc="-1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1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гармошку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98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Вставить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ногу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в</a:t>
                      </a:r>
                      <a:r>
                        <a:rPr lang="en-US" sz="2800" spc="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носок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98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Натянуть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носок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28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всю</a:t>
                      </a:r>
                      <a:r>
                        <a:rPr lang="ru-RU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стопу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598">
                <a:tc>
                  <a:txBody>
                    <a:bodyPr/>
                    <a:lstStyle/>
                    <a:p>
                      <a:pPr marL="68580" marR="67500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67500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Натянуть</a:t>
                      </a:r>
                      <a:r>
                        <a:rPr lang="ru-RU" sz="2800" spc="-2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носок</a:t>
                      </a:r>
                      <a:r>
                        <a:rPr lang="ru-RU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вверх</a:t>
                      </a:r>
                      <a:r>
                        <a:rPr lang="ru-RU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от</a:t>
                      </a:r>
                      <a:r>
                        <a:rPr lang="ru-RU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стопы к</a:t>
                      </a:r>
                      <a:r>
                        <a:rPr lang="ru-RU" sz="28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лодыжке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55576" y="15537"/>
            <a:ext cx="8494633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Снимает и надевает штаны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брюки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шорты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396065"/>
          <a:ext cx="8172400" cy="4604505"/>
        </p:xfrm>
        <a:graphic>
          <a:graphicData uri="http://schemas.openxmlformats.org/drawingml/2006/table">
            <a:tbl>
              <a:tblPr/>
              <a:tblGrid>
                <a:gridCol w="8172400"/>
              </a:tblGrid>
              <a:tr h="415136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800" b="1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800" b="1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393450">
                <a:tc>
                  <a:txBody>
                    <a:bodyPr/>
                    <a:lstStyle/>
                    <a:p>
                      <a:pPr marL="68580"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Снимать</a:t>
                      </a:r>
                      <a:r>
                        <a:rPr lang="en-US" sz="2800" b="1" spc="1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штаны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56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Принять</a:t>
                      </a:r>
                      <a:r>
                        <a:rPr lang="en-US" sz="2800" spc="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решение</a:t>
                      </a:r>
                      <a:r>
                        <a:rPr lang="en-US" sz="2800" spc="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снять</a:t>
                      </a:r>
                      <a:r>
                        <a:rPr lang="en-US" sz="2800" spc="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3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Расстегнуть</a:t>
                      </a:r>
                      <a:r>
                        <a:rPr lang="ru-RU" sz="28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800" spc="-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можно</a:t>
                      </a:r>
                      <a:r>
                        <a:rPr lang="ru-RU" sz="28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сидя</a:t>
                      </a:r>
                      <a:r>
                        <a:rPr lang="ru-RU" sz="2800" spc="-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800" spc="-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стоя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3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Встать</a:t>
                      </a:r>
                      <a:r>
                        <a:rPr lang="en-US" sz="2800" spc="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если</a:t>
                      </a:r>
                      <a:r>
                        <a:rPr lang="en-US" sz="2800" spc="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сидел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3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Спустить</a:t>
                      </a:r>
                      <a:r>
                        <a:rPr lang="ru-RU" sz="2800" spc="-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8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8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середины</a:t>
                      </a:r>
                      <a:r>
                        <a:rPr lang="ru-RU" sz="28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ягодиц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3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Спустить</a:t>
                      </a:r>
                      <a:r>
                        <a:rPr lang="ru-RU" sz="2800" spc="-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800" spc="-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800" spc="-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середины</a:t>
                      </a:r>
                      <a:r>
                        <a:rPr lang="ru-RU" sz="2800" spc="-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бедер</a:t>
                      </a:r>
                      <a:r>
                        <a:rPr lang="ru-RU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3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Спустить</a:t>
                      </a:r>
                      <a:r>
                        <a:rPr lang="en-US" sz="2800" spc="-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en-US" sz="2800" spc="-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en-US" sz="28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колен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35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Сесть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50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Снять</a:t>
                      </a:r>
                      <a:r>
                        <a:rPr lang="en-US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en-US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ног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55576" y="77092"/>
            <a:ext cx="7451079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Снимает и надевает штаны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брюки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шорты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103303"/>
          <a:ext cx="8460432" cy="5634682"/>
        </p:xfrm>
        <a:graphic>
          <a:graphicData uri="http://schemas.openxmlformats.org/drawingml/2006/table">
            <a:tbl>
              <a:tblPr/>
              <a:tblGrid>
                <a:gridCol w="8460432"/>
              </a:tblGrid>
              <a:tr h="280362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000" b="1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265717">
                <a:tc>
                  <a:txBody>
                    <a:bodyPr/>
                    <a:lstStyle/>
                    <a:p>
                      <a:pPr marL="68580"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Надевать</a:t>
                      </a:r>
                      <a:r>
                        <a:rPr lang="en-US" sz="2800" b="1" spc="80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штаны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Принять</a:t>
                      </a:r>
                      <a:r>
                        <a:rPr lang="en-US" sz="24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решение</a:t>
                      </a:r>
                      <a:r>
                        <a:rPr lang="en-US" sz="24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1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одеться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17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Определить</a:t>
                      </a:r>
                      <a:r>
                        <a:rPr lang="en-US" sz="24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перед</a:t>
                      </a:r>
                      <a:r>
                        <a:rPr lang="en-US" sz="2400" spc="-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en-US" sz="2400" spc="-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штанов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145">
                <a:tc>
                  <a:txBody>
                    <a:bodyPr/>
                    <a:lstStyle/>
                    <a:p>
                      <a:pPr marL="68580" marR="1600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00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Положить</a:t>
                      </a:r>
                      <a:r>
                        <a:rPr lang="ru-RU" sz="2400" spc="-2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перед</a:t>
                      </a:r>
                      <a:r>
                        <a:rPr lang="ru-RU" sz="24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собой</a:t>
                      </a:r>
                      <a:r>
                        <a:rPr lang="ru-RU" sz="24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передом</a:t>
                      </a:r>
                      <a:r>
                        <a:rPr lang="ru-RU" sz="24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вверх или</a:t>
                      </a:r>
                      <a:r>
                        <a:rPr lang="ru-RU" sz="2400" spc="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держать</a:t>
                      </a:r>
                      <a:r>
                        <a:rPr lang="ru-RU" sz="2400" spc="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4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400" spc="2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600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руках</a:t>
                      </a:r>
                      <a:r>
                        <a:rPr lang="ru-RU" sz="2400" spc="1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4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правильном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положении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Сесть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17">
                <a:tc>
                  <a:txBody>
                    <a:bodyPr/>
                    <a:lstStyle/>
                    <a:p>
                      <a:pPr marL="68580" marR="24828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4828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ru-RU" sz="2400" spc="-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двумя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руками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400" spc="5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большие</a:t>
                      </a:r>
                      <a:r>
                        <a:rPr lang="ru-RU" sz="2400" spc="1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пальцы</a:t>
                      </a:r>
                      <a:r>
                        <a:rPr lang="ru-RU" sz="2400" spc="1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внутри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Вставить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одну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ногу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штанину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17">
                <a:tc>
                  <a:txBody>
                    <a:bodyPr/>
                    <a:lstStyle/>
                    <a:p>
                      <a:pPr marL="68580" marR="57277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57277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Вставить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вторую ногу во вторую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штанину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Встать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Натянуть</a:t>
                      </a:r>
                      <a:r>
                        <a:rPr lang="ru-RU" sz="24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4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4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середины</a:t>
                      </a:r>
                      <a:r>
                        <a:rPr lang="ru-RU" sz="2400" spc="-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бедер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Натянуть</a:t>
                      </a:r>
                      <a:r>
                        <a:rPr lang="ru-RU" sz="24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4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4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середины</a:t>
                      </a:r>
                      <a:r>
                        <a:rPr lang="ru-RU" sz="24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ягодиц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17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Натянуть</a:t>
                      </a:r>
                      <a:r>
                        <a:rPr lang="en-US" sz="24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en-US" sz="24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полностью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Заправить</a:t>
                      </a:r>
                      <a:r>
                        <a:rPr lang="en-US" sz="2400" spc="-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рубашку</a:t>
                      </a:r>
                      <a:r>
                        <a:rPr lang="en-US" sz="2400" spc="-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1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футболку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1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Застегнуть</a:t>
                      </a:r>
                      <a:r>
                        <a:rPr lang="en-US" sz="2400" spc="-8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95736" y="0"/>
            <a:ext cx="559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НАВЫКИ УЧАСТИЯ В ИГРАХ И ЗАНЯТИЯХ </a:t>
            </a:r>
            <a:endParaRPr lang="ru-RU" sz="2400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83568" y="332656"/>
            <a:ext cx="26588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Arial Black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Играет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Arial Black" pitchFamily="34" charset="0"/>
                <a:cs typeface="Times New Roman" pitchFamily="18" charset="0"/>
              </a:rPr>
              <a:t>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836712"/>
          <a:ext cx="7992888" cy="5360756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315733">
                <a:tc>
                  <a:txBody>
                    <a:bodyPr/>
                    <a:lstStyle/>
                    <a:p>
                      <a:pPr marL="68580" marR="452755">
                        <a:lnSpc>
                          <a:spcPct val="76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Цепочка</a:t>
                      </a:r>
                      <a:r>
                        <a:rPr lang="en-US" sz="2400" b="1" dirty="0" smtClean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последовательных</a:t>
                      </a:r>
                      <a:r>
                        <a:rPr lang="en-US" sz="2400" b="1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spc="285" dirty="0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231F20"/>
                          </a:solidFill>
                          <a:latin typeface="Arial Black"/>
                          <a:ea typeface="Calibri"/>
                          <a:cs typeface="Times New Roman"/>
                        </a:rPr>
                        <a:t>действий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8"/>
                    </a:solidFill>
                  </a:tcPr>
                </a:tc>
              </a:tr>
              <a:tr h="374167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Принять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поиграть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67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5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Добраться</a:t>
                      </a:r>
                      <a:r>
                        <a:rPr lang="en-US" sz="2400" spc="5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en-US" sz="2400" spc="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игрушки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748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ru-RU" sz="6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Взять</a:t>
                      </a:r>
                      <a:r>
                        <a:rPr lang="en-US" sz="2400" spc="6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необходимую</a:t>
                      </a:r>
                      <a:r>
                        <a:rPr lang="en-US" sz="2400" spc="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игрушку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67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Добраться</a:t>
                      </a:r>
                      <a:r>
                        <a:rPr lang="en-US" sz="2400" spc="-5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en-US" sz="24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места</a:t>
                      </a:r>
                      <a:r>
                        <a:rPr lang="en-US" sz="24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игры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67">
                <a:tc>
                  <a:txBody>
                    <a:bodyPr/>
                    <a:lstStyle/>
                    <a:p>
                      <a:pPr marL="68580" marR="25781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5781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Играть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400" spc="8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400" spc="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зависимости</a:t>
                      </a:r>
                      <a:r>
                        <a:rPr lang="ru-RU" sz="2400" spc="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от</a:t>
                      </a:r>
                      <a:r>
                        <a:rPr lang="ru-RU" sz="2400" spc="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выбранной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игры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731">
                <a:tc>
                  <a:txBody>
                    <a:bodyPr/>
                    <a:lstStyle/>
                    <a:p>
                      <a:pPr marL="68580" marR="8331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8331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Играть</a:t>
                      </a:r>
                      <a:r>
                        <a:rPr lang="ru-RU" sz="2400" spc="-3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4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участием</a:t>
                      </a:r>
                      <a:r>
                        <a:rPr lang="ru-RU" sz="2400" spc="-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партнера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400" spc="14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добраться</a:t>
                      </a:r>
                      <a:r>
                        <a:rPr lang="ru-RU" sz="2400" spc="-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2400" spc="-9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400" spc="-9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8331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spc="-5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833120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партнера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41846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41846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сообщить</a:t>
                      </a:r>
                      <a:r>
                        <a:rPr lang="ru-RU" sz="2400" spc="3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ru-RU" sz="2400" spc="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своем</a:t>
                      </a:r>
                      <a:r>
                        <a:rPr lang="ru-RU" sz="2400" spc="4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желании</a:t>
                      </a:r>
                      <a:r>
                        <a:rPr lang="ru-RU" sz="2400" spc="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играть 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вместе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205740" indent="-63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05740" indent="-63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выразить</a:t>
                      </a:r>
                      <a:r>
                        <a:rPr lang="ru-RU" sz="2400" spc="-2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согласие</a:t>
                      </a:r>
                      <a:r>
                        <a:rPr lang="ru-RU" sz="24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2400" spc="-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несогласие</a:t>
                      </a:r>
                      <a:r>
                        <a:rPr lang="ru-RU" sz="24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 поводу</a:t>
                      </a:r>
                      <a:r>
                        <a:rPr lang="ru-RU" sz="2400" spc="8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2400" spc="8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05740" indent="-63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spc="8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205740" indent="-63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присоединения</a:t>
                      </a:r>
                      <a:r>
                        <a:rPr lang="ru-RU" sz="2400" spc="8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партнёра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534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Убрать</a:t>
                      </a:r>
                      <a:r>
                        <a:rPr lang="en-US" sz="2400" spc="1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игрушки</a:t>
                      </a:r>
                      <a:r>
                        <a:rPr lang="en-US" sz="24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167">
                <a:tc>
                  <a:txBody>
                    <a:bodyPr/>
                    <a:lstStyle/>
                    <a:p>
                      <a:pPr marL="68580" marR="15684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5684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Вариант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400" spc="-1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сменить</a:t>
                      </a:r>
                      <a:r>
                        <a:rPr lang="ru-RU" sz="2400" spc="-1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игру</a:t>
                      </a:r>
                      <a:r>
                        <a:rPr lang="ru-RU" sz="2400" spc="-1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400" spc="-17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потом</a:t>
                      </a:r>
                      <a:r>
                        <a:rPr lang="ru-RU" sz="2400" spc="-17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убрать</a:t>
                      </a:r>
                      <a:r>
                        <a:rPr lang="ru-RU" sz="2400" spc="1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spc="-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игрушки</a:t>
                      </a:r>
                      <a:r>
                        <a:rPr lang="ru-RU" sz="24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90" y="0"/>
            <a:ext cx="9126110" cy="6858000"/>
          </a:xfrm>
          <a:prstGeom prst="rect">
            <a:avLst/>
          </a:prstGeom>
          <a:noFill/>
        </p:spPr>
      </p:pic>
      <p:pic>
        <p:nvPicPr>
          <p:cNvPr id="3" name="Picture 2" descr="https://asociatiaparakletos.files.wordpress.com/2014/03/discussio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620688"/>
            <a:ext cx="7612565" cy="51656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99592" y="116632"/>
            <a:ext cx="8352928" cy="949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b="1" dirty="0" smtClean="0"/>
              <a:t>Социальные навыки – это жизненные навыки, необходимые для процессов социализации и включения нормальную в жизнь общества.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04864"/>
            <a:ext cx="208823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000" b="1" dirty="0" smtClean="0"/>
              <a:t>       </a:t>
            </a:r>
            <a:r>
              <a:rPr lang="ru-RU" sz="2400" b="1" dirty="0" smtClean="0"/>
              <a:t>НАВЫКИ     ОПРЯТНОСТИ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1772816"/>
            <a:ext cx="208823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000" b="1" dirty="0" smtClean="0"/>
              <a:t>       </a:t>
            </a:r>
            <a:r>
              <a:rPr lang="ru-RU" sz="2400" b="1" dirty="0" smtClean="0"/>
              <a:t>НАВЫКИ     ЕДЫ и ПИТЬЯ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75856" y="1052736"/>
            <a:ext cx="208823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000" b="1" dirty="0" smtClean="0"/>
              <a:t>       </a:t>
            </a:r>
            <a:r>
              <a:rPr lang="ru-RU" sz="2400" b="1" dirty="0" smtClean="0"/>
              <a:t>НАВЫКИ     ОДЕВАНИЯ И РАЗДЕВАНИЯ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1844824"/>
            <a:ext cx="1872208" cy="949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000" b="1" dirty="0" smtClean="0"/>
              <a:t>       </a:t>
            </a:r>
            <a:r>
              <a:rPr lang="ru-RU" sz="2400" b="1" dirty="0" smtClean="0"/>
              <a:t>НАВЫКИ          НАВЕДЕНИЯ ПОРЯДКА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1628800"/>
            <a:ext cx="1656184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000" b="1" dirty="0" smtClean="0"/>
              <a:t>       </a:t>
            </a:r>
            <a:r>
              <a:rPr lang="ru-RU" sz="2400" b="1" dirty="0" smtClean="0"/>
              <a:t>НАВЫКИ УЧАСТИЯ В ИГРАХ И ЗАНЯТИЯХ</a:t>
            </a:r>
            <a:endParaRPr lang="ru-RU" sz="2400" b="1" dirty="0"/>
          </a:p>
        </p:txBody>
      </p:sp>
      <p:pic>
        <p:nvPicPr>
          <p:cNvPr id="14" name="Picture 4" descr="https://i11.fotocdn.net/s115/af99845bbbd49e7c/public_pin_l/2605416709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</a:blip>
          <a:srcRect l="50043" t="4684" r="2291" b="22246"/>
          <a:stretch>
            <a:fillRect/>
          </a:stretch>
        </p:blipFill>
        <p:spPr bwMode="auto">
          <a:xfrm flipH="1">
            <a:off x="7164288" y="3284984"/>
            <a:ext cx="1800200" cy="306625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7271792" y="2996952"/>
            <a:ext cx="1872208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b="1" dirty="0" smtClean="0"/>
              <a:t>       </a:t>
            </a:r>
            <a:r>
              <a:rPr lang="ru-RU" sz="2000" b="1" dirty="0" smtClean="0"/>
              <a:t>НАВЫКИ ВСТУПЛЕНИЯ ВО ВЗАИМОД. И СОТРУД.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5444" y="3244334"/>
            <a:ext cx="2933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Принять</a:t>
            </a:r>
            <a:r>
              <a:rPr lang="en-US" dirty="0" smtClean="0"/>
              <a:t> </a:t>
            </a:r>
            <a:r>
              <a:rPr lang="en-US" dirty="0" err="1" smtClean="0"/>
              <a:t>решение</a:t>
            </a:r>
            <a:r>
              <a:rPr lang="en-US" dirty="0" smtClean="0"/>
              <a:t> </a:t>
            </a:r>
            <a:r>
              <a:rPr lang="en-US" dirty="0" err="1" smtClean="0"/>
              <a:t>поиграть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3" name="Picture 4" descr="https://demiart.ru/forum/uploads6/post-189248-12804894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0"/>
            <a:ext cx="9144000" cy="697463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64221" y="2204864"/>
            <a:ext cx="566950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90" y="0"/>
            <a:ext cx="9126110" cy="6858000"/>
          </a:xfrm>
          <a:prstGeom prst="rect">
            <a:avLst/>
          </a:prstGeom>
          <a:noFill/>
        </p:spPr>
      </p:pic>
      <p:pic>
        <p:nvPicPr>
          <p:cNvPr id="15372" name="Picture 12" descr="https://img3.stockfresh.com/files/l/limbi007/m/38/6398301_stock-vector-house-circles-gears-infograph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637928"/>
            <a:ext cx="7848872" cy="6220072"/>
          </a:xfrm>
          <a:prstGeom prst="rect">
            <a:avLst/>
          </a:prstGeom>
          <a:noFill/>
        </p:spPr>
      </p:pic>
      <p:sp>
        <p:nvSpPr>
          <p:cNvPr id="15" name="Скругленный прямоугольник 14"/>
          <p:cNvSpPr/>
          <p:nvPr/>
        </p:nvSpPr>
        <p:spPr>
          <a:xfrm>
            <a:off x="1115616" y="2780928"/>
            <a:ext cx="2520280" cy="1296144"/>
          </a:xfrm>
          <a:prstGeom prst="round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СПЕЦИАЛЬНЫЙ ПЕДАГОГ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19872" y="1052736"/>
            <a:ext cx="1872208" cy="122413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ВРАЧ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44208" y="1844824"/>
            <a:ext cx="1872208" cy="1368152"/>
          </a:xfrm>
          <a:prstGeom prst="roundRect">
            <a:avLst/>
          </a:prstGeom>
          <a:solidFill>
            <a:srgbClr val="FF66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СПЕЦИАЛИСТ В ОБЛАСТИ ДВИЖЕНИЯ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28184" y="4437112"/>
            <a:ext cx="1872208" cy="129614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ПСИХОЛОГ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43808" y="5013176"/>
            <a:ext cx="2088232" cy="13681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СОЦИАЛЬНЫЙ ПЕДАГОГ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76256" y="3284984"/>
            <a:ext cx="1944216" cy="872480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ВОСПИТАТЕЛЬ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75656" y="4149080"/>
            <a:ext cx="1944216" cy="57606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МУЗ. РУК-ЛЬ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923928" y="2924944"/>
            <a:ext cx="1800200" cy="108012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419872" y="3284984"/>
            <a:ext cx="3312368" cy="11521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 Black" pitchFamily="34" charset="0"/>
              </a:rPr>
              <a:t>СЕМЬЯ</a:t>
            </a:r>
            <a:endParaRPr lang="ru-RU" sz="40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71600" y="0"/>
            <a:ext cx="7848872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Схема взаимодействия специалистов ранней помощи с семьёй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47664" y="548680"/>
            <a:ext cx="698477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869160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Абилитация</a:t>
            </a:r>
            <a:r>
              <a:rPr lang="ru-RU" sz="2000" dirty="0" smtClean="0"/>
              <a:t> - это система лечебно-педагогических мероприятий, </a:t>
            </a:r>
          </a:p>
          <a:p>
            <a:r>
              <a:rPr lang="ru-RU" sz="2000" dirty="0" smtClean="0"/>
              <a:t>имеющих целью предупреждение и лечение  патологических</a:t>
            </a:r>
          </a:p>
          <a:p>
            <a:r>
              <a:rPr lang="ru-RU" sz="2000" dirty="0" smtClean="0"/>
              <a:t> состояний у детей раннего возраста, которые ещё не адаптировались</a:t>
            </a:r>
          </a:p>
          <a:p>
            <a:r>
              <a:rPr lang="ru-RU" sz="2000" dirty="0" smtClean="0"/>
              <a:t> к социальной среде.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260648"/>
            <a:ext cx="576064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РОДИТЕЛИ</a:t>
            </a:r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ПОЛНОПРАВНЫЕ УЧАСТНИКИ АБИЛИТАЦИОННОГО ПРОЦЕССА.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252520" cy="6858000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1547664" y="980728"/>
          <a:ext cx="63367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31640" y="260648"/>
            <a:ext cx="7056784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ФОРМИРОВАНИЕ НАВЫКА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25252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1340768"/>
            <a:ext cx="7560840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НАВЫК «МОЕТ РУКИ»</a:t>
            </a:r>
          </a:p>
          <a:p>
            <a:r>
              <a:rPr lang="ru-RU" sz="2800" b="1" u="sng" dirty="0" smtClean="0">
                <a:solidFill>
                  <a:schemeClr val="tx1"/>
                </a:solidFill>
              </a:rPr>
              <a:t>ЦЕПОЧКА ПОСЛЕДОВАТЕЛЬНЫХ ДЕЙСТВИЙ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Принять решение вымыть руки.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Подойти к раковине.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Засучить рукава.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4.  Включить и отрегулировать воду.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5.  Смочить руки.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6.  Намылить руки.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7.  Потереть руки.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8.  Смыть мыло.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9.  При необходимости намыливание и смывание повторить.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10. Найти и снять с крючка своё полотенце.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11. Вытереть руки.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12. Повесить полотенце.</a:t>
            </a:r>
          </a:p>
          <a:p>
            <a:pPr marL="342900" indent="-342900" algn="ctr">
              <a:buAutoNum type="arabicPeriod"/>
            </a:pP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25252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1268760"/>
            <a:ext cx="9505056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НАВЫК «ЧИСТИТ ЗУБЫ»</a:t>
            </a:r>
          </a:p>
          <a:p>
            <a:r>
              <a:rPr lang="ru-RU" sz="2800" b="1" u="sng" dirty="0" smtClean="0">
                <a:solidFill>
                  <a:schemeClr val="tx1"/>
                </a:solidFill>
              </a:rPr>
              <a:t>ЦЕПОЧКА ПОСЛЕДОВАТЕЛЬНЫХ ДЕЙСТВИЙ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Принять решение чистить зубы.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Подойти к раковине и встать на скамеечку.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3.  Включить и отрегулировать воду.</a:t>
            </a:r>
          </a:p>
          <a:p>
            <a:pPr marL="514350" indent="-514350">
              <a:buAutoNum type="arabicPeriod" startAt="4"/>
            </a:pPr>
            <a:r>
              <a:rPr lang="ru-RU" sz="2800" dirty="0" smtClean="0">
                <a:solidFill>
                  <a:schemeClr val="tx1"/>
                </a:solidFill>
              </a:rPr>
              <a:t>Набрать воду в стакан и поставить его на </a:t>
            </a:r>
          </a:p>
          <a:p>
            <a:pPr marL="514350" indent="-514350"/>
            <a:r>
              <a:rPr lang="ru-RU" sz="2800" dirty="0" smtClean="0">
                <a:solidFill>
                  <a:schemeClr val="tx1"/>
                </a:solidFill>
              </a:rPr>
              <a:t>поверхность.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5.  Взять щётку из стаканчика-подставки.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6.  Смочить щётку под струёй воды.</a:t>
            </a:r>
          </a:p>
          <a:p>
            <a:pPr marL="514350" indent="-514350">
              <a:buAutoNum type="arabicPeriod" startAt="7"/>
            </a:pPr>
            <a:r>
              <a:rPr lang="ru-RU" sz="2800" dirty="0" smtClean="0">
                <a:solidFill>
                  <a:schemeClr val="tx1"/>
                </a:solidFill>
              </a:rPr>
              <a:t>Положить щётку на поверхность или поставить в </a:t>
            </a:r>
          </a:p>
          <a:p>
            <a:pPr marL="514350" indent="-514350"/>
            <a:r>
              <a:rPr lang="ru-RU" sz="2800" dirty="0" smtClean="0">
                <a:solidFill>
                  <a:schemeClr val="tx1"/>
                </a:solidFill>
              </a:rPr>
              <a:t>стакан.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8.  Взять тюбик с пастой.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9. Открутить крышку тюбика и положить её на 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поверхность.</a:t>
            </a:r>
          </a:p>
          <a:p>
            <a:pPr marL="342900" indent="-342900"/>
            <a:r>
              <a:rPr lang="ru-RU" sz="2800" dirty="0" smtClean="0">
                <a:solidFill>
                  <a:schemeClr val="tx1"/>
                </a:solidFill>
              </a:rPr>
              <a:t>10. Взять тюбик в одну руку.</a:t>
            </a:r>
          </a:p>
          <a:p>
            <a:pPr marL="342900" indent="-342900" algn="ctr">
              <a:buAutoNum type="arabicPeriod"/>
            </a:pP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25252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332656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НАВЫК «ЧИСТИТ ЗУБЫ»</a:t>
            </a:r>
          </a:p>
          <a:p>
            <a:r>
              <a:rPr lang="ru-RU" sz="2800" b="1" u="sng" dirty="0" smtClean="0"/>
              <a:t>ЦЕПОЧКА ПОСЛЕДОВАТЕЛЬНЫХ ДЕЙСТВИЙ</a:t>
            </a:r>
          </a:p>
          <a:p>
            <a:r>
              <a:rPr lang="ru-RU" sz="2800" b="1" u="sng" dirty="0" smtClean="0"/>
              <a:t>(продолжение)</a:t>
            </a:r>
          </a:p>
          <a:p>
            <a:pPr marL="342900" indent="-342900"/>
            <a:r>
              <a:rPr lang="ru-RU" sz="2800" dirty="0" smtClean="0"/>
              <a:t>11. Другой взять щётку.</a:t>
            </a:r>
          </a:p>
          <a:p>
            <a:pPr marL="342900" indent="-342900"/>
            <a:r>
              <a:rPr lang="ru-RU" sz="2800" dirty="0" smtClean="0"/>
              <a:t>12.  Нажать на тюбик и выдавить пасту на щётку.</a:t>
            </a:r>
          </a:p>
          <a:p>
            <a:pPr marL="514350" indent="-514350"/>
            <a:r>
              <a:rPr lang="ru-RU" sz="2800" dirty="0" smtClean="0"/>
              <a:t>13. Положить тюбик на поверхность или поставить в стаканчик</a:t>
            </a:r>
          </a:p>
          <a:p>
            <a:pPr marL="342900" indent="-342900"/>
            <a:r>
              <a:rPr lang="ru-RU" sz="2800" dirty="0" smtClean="0"/>
              <a:t>14. </a:t>
            </a:r>
            <a:r>
              <a:rPr lang="en-US" sz="2800" dirty="0" err="1" smtClean="0"/>
              <a:t>Чистить</a:t>
            </a:r>
            <a:r>
              <a:rPr lang="en-US" sz="2800" dirty="0" smtClean="0"/>
              <a:t> </a:t>
            </a:r>
            <a:r>
              <a:rPr lang="en-US" sz="2800" dirty="0" err="1" smtClean="0"/>
              <a:t>зубы</a:t>
            </a:r>
            <a:r>
              <a:rPr lang="en-US" sz="2800" dirty="0" smtClean="0"/>
              <a:t> </a:t>
            </a:r>
            <a:r>
              <a:rPr lang="en-US" sz="2800" dirty="0" err="1" smtClean="0"/>
              <a:t>щеткой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15. </a:t>
            </a:r>
            <a:r>
              <a:rPr lang="en-US" sz="2800" dirty="0" err="1" smtClean="0"/>
              <a:t>Взять</a:t>
            </a:r>
            <a:r>
              <a:rPr lang="en-US" sz="2800" dirty="0" smtClean="0"/>
              <a:t> </a:t>
            </a:r>
            <a:r>
              <a:rPr lang="en-US" sz="2800" dirty="0" err="1" smtClean="0"/>
              <a:t>стакан</a:t>
            </a:r>
            <a:r>
              <a:rPr lang="en-US" sz="2800" dirty="0" smtClean="0"/>
              <a:t> с </a:t>
            </a:r>
            <a:r>
              <a:rPr lang="en-US" sz="2800" dirty="0" err="1" smtClean="0"/>
              <a:t>водой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pPr marL="342900" indent="-342900"/>
            <a:r>
              <a:rPr lang="ru-RU" sz="2800" dirty="0" smtClean="0"/>
              <a:t>16. Прополоскать рот и поставить стакан.</a:t>
            </a:r>
          </a:p>
          <a:p>
            <a:pPr marL="342900" indent="-342900"/>
            <a:r>
              <a:rPr lang="ru-RU" sz="2800" dirty="0" smtClean="0"/>
              <a:t>17. Помыть щетку под струей воды.</a:t>
            </a:r>
          </a:p>
          <a:p>
            <a:pPr marL="342900" indent="-342900"/>
            <a:r>
              <a:rPr lang="ru-RU" sz="2800" dirty="0" smtClean="0"/>
              <a:t>18. Поставить щетку в стаканчик- подставку.</a:t>
            </a:r>
          </a:p>
          <a:p>
            <a:pPr marL="342900" indent="-342900"/>
            <a:r>
              <a:rPr lang="ru-RU" sz="2800" dirty="0" smtClean="0"/>
              <a:t>19. Взять крышку тюбика и навинтить ее на тюбик.</a:t>
            </a:r>
          </a:p>
          <a:p>
            <a:pPr marL="342900" indent="-342900"/>
            <a:r>
              <a:rPr lang="ru-RU" sz="2800" dirty="0" smtClean="0"/>
              <a:t>20.</a:t>
            </a:r>
            <a:r>
              <a:rPr lang="en-US" dirty="0" smtClean="0"/>
              <a:t> </a:t>
            </a:r>
            <a:r>
              <a:rPr lang="en-US" sz="2800" dirty="0" err="1" smtClean="0"/>
              <a:t>Поставить</a:t>
            </a:r>
            <a:r>
              <a:rPr lang="en-US" sz="2800" dirty="0" smtClean="0"/>
              <a:t> </a:t>
            </a:r>
            <a:r>
              <a:rPr lang="en-US" sz="2800" dirty="0" err="1" smtClean="0"/>
              <a:t>тюбик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место</a:t>
            </a:r>
            <a:r>
              <a:rPr lang="en-US" sz="2800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ixy.org/src/10/1014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468544" cy="68580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3568" y="0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Навык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Пользуется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туалетом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Остается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сухим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231F20"/>
              </a:solidFill>
              <a:latin typeface="Calibr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u="sng" dirty="0" smtClean="0">
                <a:solidFill>
                  <a:srgbClr val="231F20"/>
                </a:solidFill>
                <a:latin typeface="Calibri"/>
                <a:cs typeface="Times New Roman" pitchFamily="18" charset="0"/>
              </a:rPr>
              <a:t>ЦЕПОЧКА ПОСЛЕДОВАТЕЛЬНЫХ ДЕЙСТВИЙ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1" y="1772816"/>
          <a:ext cx="8532439" cy="3839134"/>
        </p:xfrm>
        <a:graphic>
          <a:graphicData uri="http://schemas.openxmlformats.org/drawingml/2006/table">
            <a:tbl>
              <a:tblPr/>
              <a:tblGrid>
                <a:gridCol w="8532439"/>
              </a:tblGrid>
              <a:tr h="942488">
                <a:tc>
                  <a:txBody>
                    <a:bodyPr/>
                    <a:lstStyle/>
                    <a:p>
                      <a:pPr marL="582295" marR="130175" indent="-51435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582295" marR="130175" indent="-514350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Попроситься</a:t>
                      </a:r>
                      <a:r>
                        <a:rPr lang="ru-RU" sz="2800" spc="-7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6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туалет</a:t>
                      </a:r>
                      <a:r>
                        <a:rPr lang="ru-RU" sz="2800" spc="-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или</a:t>
                      </a:r>
                      <a:r>
                        <a:rPr lang="ru-RU" sz="2800" spc="-6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последовать </a:t>
                      </a: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301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 smtClean="0">
                        <a:solidFill>
                          <a:srgbClr val="231F2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68580" marR="1301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просьбе</a:t>
                      </a:r>
                      <a:r>
                        <a:rPr lang="ru-RU" sz="2800" spc="-4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взрослого</a:t>
                      </a:r>
                      <a:r>
                        <a:rPr lang="ru-RU" sz="2800" spc="-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сходить</a:t>
                      </a:r>
                      <a:r>
                        <a:rPr lang="ru-RU" sz="2800" spc="-5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2800" spc="-4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spc="-1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туалет</a:t>
                      </a: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68580" marR="130175" indent="-635">
                        <a:lnSpc>
                          <a:spcPts val="12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513">
                <a:tc>
                  <a:txBody>
                    <a:bodyPr/>
                    <a:lstStyle/>
                    <a:p>
                      <a:pPr marL="582930" indent="-514350">
                        <a:spcBef>
                          <a:spcPts val="33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Подойти</a:t>
                      </a:r>
                      <a:r>
                        <a:rPr lang="en-US" sz="2800" spc="1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en-US" sz="2800" spc="2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горшку</a:t>
                      </a:r>
                      <a:r>
                        <a:rPr lang="en-US" sz="2800" spc="3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800" spc="8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унитазу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793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Спустить</a:t>
                      </a:r>
                      <a:r>
                        <a:rPr lang="en-US" sz="2800" spc="-7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штаны</a:t>
                      </a: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, трусы</a:t>
                      </a:r>
                      <a:r>
                        <a:rPr lang="en-US" sz="2800" spc="-5" dirty="0" smtClean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793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en-US" sz="2800" spc="-5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Сесть</a:t>
                      </a: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793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en-US" sz="2800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Сидеть</a:t>
                      </a:r>
                      <a:r>
                        <a:rPr lang="en-US" sz="2800" spc="-40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en-US" sz="28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горшке</a:t>
                      </a:r>
                      <a:r>
                        <a:rPr lang="en-US" sz="2800" spc="-3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800" spc="2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унитазе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042">
                <a:tc>
                  <a:txBody>
                    <a:bodyPr/>
                    <a:lstStyle/>
                    <a:p>
                      <a:pPr marL="6858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ru-RU" sz="2800" spc="-5" dirty="0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en-US" sz="2800" spc="-5" dirty="0" err="1" smtClean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Сообщить</a:t>
                      </a:r>
                      <a:r>
                        <a:rPr lang="en-US" sz="2800" spc="-1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800" spc="40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что</a:t>
                      </a:r>
                      <a:r>
                        <a:rPr lang="en-US" sz="2800" spc="-20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пора</a:t>
                      </a:r>
                      <a:r>
                        <a:rPr lang="en-US" sz="2800" spc="-15" dirty="0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spc="-5" dirty="0" err="1">
                          <a:solidFill>
                            <a:srgbClr val="231F20"/>
                          </a:solidFill>
                          <a:latin typeface="Arial"/>
                          <a:ea typeface="Calibri"/>
                          <a:cs typeface="Times New Roman"/>
                        </a:rPr>
                        <a:t>встать</a:t>
                      </a:r>
                      <a:r>
                        <a:rPr lang="en-US" sz="2800" spc="-5" dirty="0">
                          <a:solidFill>
                            <a:srgbClr val="231F2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1076</Words>
  <Application>Microsoft Office PowerPoint</Application>
  <PresentationFormat>Экран (4:3)</PresentationFormat>
  <Paragraphs>286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2019-11-18T16:00:45Z</dcterms:created>
  <dcterms:modified xsi:type="dcterms:W3CDTF">2020-08-07T09:05:05Z</dcterms:modified>
</cp:coreProperties>
</file>